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24" roundtripDataSignature="AMtx7mixUZr1V87fcyfrQqYB40EtcuU2i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 name="Google Shape;6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29"/>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5" name="Google Shape;45;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30"/>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30"/>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9" name="Google Shape;49;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2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9" name="Shape 19"/>
        <p:cNvGrpSpPr/>
        <p:nvPr/>
      </p:nvGrpSpPr>
      <p:grpSpPr>
        <a:xfrm>
          <a:off x="0" y="0"/>
          <a:ext cx="0" cy="0"/>
          <a:chOff x="0" y="0"/>
          <a:chExt cx="0" cy="0"/>
        </a:xfrm>
      </p:grpSpPr>
      <p:sp>
        <p:nvSpPr>
          <p:cNvPr id="20" name="Google Shape;20;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1" name="Google Shape;21;p2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2" name="Google Shape;22;p2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4" name="Shape 24"/>
        <p:cNvGrpSpPr/>
        <p:nvPr/>
      </p:nvGrpSpPr>
      <p:grpSpPr>
        <a:xfrm>
          <a:off x="0" y="0"/>
          <a:ext cx="0" cy="0"/>
          <a:chOff x="0" y="0"/>
          <a:chExt cx="0" cy="0"/>
        </a:xfrm>
      </p:grpSpPr>
      <p:sp>
        <p:nvSpPr>
          <p:cNvPr id="25" name="Google Shape;25;p24"/>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6" name="Google Shape;26;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9" name="Google Shape;29;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2" name="Google Shape;32;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2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5" name="Google Shape;35;p2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6" name="Google Shape;36;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2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8"/>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0" name="Google Shape;40;p28"/>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28"/>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2" name="Google Shape;42;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 Id="rId4" Type="http://schemas.openxmlformats.org/officeDocument/2006/relationships/image" Target="../media/image1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ph type="ctrTitle"/>
          </p:nvPr>
        </p:nvSpPr>
        <p:spPr>
          <a:xfrm>
            <a:off x="311700" y="905698"/>
            <a:ext cx="8520600" cy="9090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ja"/>
              <a:t>パニックについて</a:t>
            </a:r>
            <a:endParaRPr/>
          </a:p>
        </p:txBody>
      </p:sp>
      <p:sp>
        <p:nvSpPr>
          <p:cNvPr id="55" name="Google Shape;55;p1"/>
          <p:cNvSpPr txBox="1"/>
          <p:nvPr>
            <p:ph idx="1" type="subTitle"/>
          </p:nvPr>
        </p:nvSpPr>
        <p:spPr>
          <a:xfrm>
            <a:off x="311700" y="2396075"/>
            <a:ext cx="8520600" cy="2490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ja"/>
              <a:t>チームビー 共同研究</a:t>
            </a:r>
            <a:endParaRPr/>
          </a:p>
          <a:p>
            <a:pPr indent="0" lvl="0" marL="0" rtl="0" algn="ctr">
              <a:lnSpc>
                <a:spcPct val="100000"/>
              </a:lnSpc>
              <a:spcBef>
                <a:spcPts val="0"/>
              </a:spcBef>
              <a:spcAft>
                <a:spcPts val="0"/>
              </a:spcAft>
              <a:buSzPts val="2800"/>
              <a:buNone/>
            </a:pPr>
            <a:r>
              <a:t/>
            </a:r>
            <a:endParaRPr/>
          </a:p>
          <a:p>
            <a:pPr indent="0" lvl="0" marL="0" rtl="0" algn="ctr">
              <a:lnSpc>
                <a:spcPct val="100000"/>
              </a:lnSpc>
              <a:spcBef>
                <a:spcPts val="0"/>
              </a:spcBef>
              <a:spcAft>
                <a:spcPts val="0"/>
              </a:spcAft>
              <a:buSzPts val="2800"/>
              <a:buNone/>
            </a:pPr>
            <a:r>
              <a:rPr lang="ja" sz="1400"/>
              <a:t>熊谷俊太郎 藤原千騎 真下裕章　</a:t>
            </a:r>
            <a:r>
              <a:rPr lang="ja" sz="1400"/>
              <a:t>近藤舞優 北島明彦 </a:t>
            </a:r>
            <a:endParaRPr sz="1400"/>
          </a:p>
          <a:p>
            <a:pPr indent="0" lvl="0" marL="0" rtl="0" algn="ctr">
              <a:spcBef>
                <a:spcPts val="0"/>
              </a:spcBef>
              <a:spcAft>
                <a:spcPts val="0"/>
              </a:spcAft>
              <a:buClr>
                <a:schemeClr val="dk1"/>
              </a:buClr>
              <a:buSzPts val="2800"/>
              <a:buFont typeface="Arial"/>
              <a:buNone/>
            </a:pPr>
            <a:r>
              <a:rPr lang="ja" sz="1400"/>
              <a:t>　</a:t>
            </a:r>
            <a:endParaRPr sz="1400"/>
          </a:p>
          <a:p>
            <a:pPr indent="0" lvl="0" marL="0" rtl="0" algn="ctr">
              <a:lnSpc>
                <a:spcPct val="100000"/>
              </a:lnSpc>
              <a:spcBef>
                <a:spcPts val="0"/>
              </a:spcBef>
              <a:spcAft>
                <a:spcPts val="0"/>
              </a:spcAft>
              <a:buSzPts val="2800"/>
              <a:buNone/>
            </a:pPr>
            <a:r>
              <a:rPr lang="ja" sz="1400"/>
              <a:t>竹村晴子　宮川ひとみ 山下真理 嶋林久美子　</a:t>
            </a:r>
            <a:r>
              <a:rPr lang="ja" sz="1400"/>
              <a:t>井渕舞衣</a:t>
            </a:r>
            <a:endParaRPr sz="1400"/>
          </a:p>
        </p:txBody>
      </p:sp>
      <p:pic>
        <p:nvPicPr>
          <p:cNvPr id="56" name="Google Shape;56;p1"/>
          <p:cNvPicPr preferRelativeResize="0"/>
          <p:nvPr/>
        </p:nvPicPr>
        <p:blipFill>
          <a:blip r:embed="rId3">
            <a:alphaModFix/>
          </a:blip>
          <a:stretch>
            <a:fillRect/>
          </a:stretch>
        </p:blipFill>
        <p:spPr>
          <a:xfrm>
            <a:off x="489992" y="3065200"/>
            <a:ext cx="1552234" cy="1821475"/>
          </a:xfrm>
          <a:prstGeom prst="rect">
            <a:avLst/>
          </a:prstGeom>
          <a:noFill/>
          <a:ln>
            <a:noFill/>
          </a:ln>
        </p:spPr>
      </p:pic>
      <p:pic>
        <p:nvPicPr>
          <p:cNvPr id="57" name="Google Shape;57;p1"/>
          <p:cNvPicPr preferRelativeResize="0"/>
          <p:nvPr/>
        </p:nvPicPr>
        <p:blipFill>
          <a:blip r:embed="rId4">
            <a:alphaModFix/>
          </a:blip>
          <a:stretch>
            <a:fillRect/>
          </a:stretch>
        </p:blipFill>
        <p:spPr>
          <a:xfrm>
            <a:off x="7143728" y="1128775"/>
            <a:ext cx="1688575" cy="1821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0"/>
          <p:cNvSpPr txBox="1"/>
          <p:nvPr>
            <p:ph type="title"/>
          </p:nvPr>
        </p:nvSpPr>
        <p:spPr>
          <a:xfrm>
            <a:off x="311700" y="445025"/>
            <a:ext cx="8520600" cy="10875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2800"/>
              <a:buNone/>
            </a:pPr>
            <a:r>
              <a:rPr b="1" lang="ja" sz="1800">
                <a:solidFill>
                  <a:schemeClr val="dk2"/>
                </a:solidFill>
              </a:rPr>
              <a:t>あると答えた方はご利用者様がパニックになった時どの様に対処しましたか？</a:t>
            </a:r>
            <a:endParaRPr b="1" sz="1800">
              <a:solidFill>
                <a:schemeClr val="dk2"/>
              </a:solidFill>
            </a:endParaRPr>
          </a:p>
          <a:p>
            <a:pPr indent="0" lvl="0" marL="0" rtl="0" algn="l">
              <a:lnSpc>
                <a:spcPct val="115000"/>
              </a:lnSpc>
              <a:spcBef>
                <a:spcPts val="1200"/>
              </a:spcBef>
              <a:spcAft>
                <a:spcPts val="1200"/>
              </a:spcAft>
              <a:buClr>
                <a:schemeClr val="dk1"/>
              </a:buClr>
              <a:buSzPts val="1100"/>
              <a:buFont typeface="Arial"/>
              <a:buNone/>
            </a:pPr>
            <a:r>
              <a:rPr b="1" lang="ja" sz="1800">
                <a:solidFill>
                  <a:schemeClr val="dk2"/>
                </a:solidFill>
              </a:rPr>
              <a:t>答えられる範囲で記述お願いいたします</a:t>
            </a:r>
            <a:r>
              <a:rPr lang="ja" sz="1800">
                <a:solidFill>
                  <a:schemeClr val="dk2"/>
                </a:solidFill>
              </a:rPr>
              <a:t>。</a:t>
            </a:r>
            <a:endParaRPr/>
          </a:p>
        </p:txBody>
      </p:sp>
      <p:sp>
        <p:nvSpPr>
          <p:cNvPr id="118" name="Google Shape;118;p10"/>
          <p:cNvSpPr txBox="1"/>
          <p:nvPr>
            <p:ph idx="1" type="body"/>
          </p:nvPr>
        </p:nvSpPr>
        <p:spPr>
          <a:xfrm>
            <a:off x="311700" y="1180918"/>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t/>
            </a:r>
            <a:endParaRPr/>
          </a:p>
          <a:p>
            <a:pPr indent="-342900" lvl="0" marL="457200" rtl="0" algn="l">
              <a:lnSpc>
                <a:spcPct val="115000"/>
              </a:lnSpc>
              <a:spcBef>
                <a:spcPts val="1200"/>
              </a:spcBef>
              <a:spcAft>
                <a:spcPts val="0"/>
              </a:spcAft>
              <a:buSzPts val="1800"/>
              <a:buChar char="●"/>
            </a:pPr>
            <a:r>
              <a:rPr lang="ja"/>
              <a:t>｢落ち着いてください｣等の声かけは避け深呼吸を促しました。</a:t>
            </a:r>
            <a:endParaRPr/>
          </a:p>
          <a:p>
            <a:pPr indent="0" lvl="0" marL="914400" rtl="0" algn="l">
              <a:lnSpc>
                <a:spcPct val="115000"/>
              </a:lnSpc>
              <a:spcBef>
                <a:spcPts val="1200"/>
              </a:spcBef>
              <a:spcAft>
                <a:spcPts val="0"/>
              </a:spcAft>
              <a:buNone/>
            </a:pPr>
            <a:r>
              <a:t/>
            </a:r>
            <a:endParaRPr/>
          </a:p>
          <a:p>
            <a:pPr indent="-342900" lvl="0" marL="457200" rtl="0" algn="l">
              <a:lnSpc>
                <a:spcPct val="115000"/>
              </a:lnSpc>
              <a:spcBef>
                <a:spcPts val="0"/>
              </a:spcBef>
              <a:spcAft>
                <a:spcPts val="0"/>
              </a:spcAft>
              <a:buSzPts val="1800"/>
              <a:buChar char="●"/>
            </a:pPr>
            <a:r>
              <a:rPr lang="ja"/>
              <a:t>謝罪してご希望にそった方法を取った。</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b="1" lang="ja"/>
              <a:t>パニックとは</a:t>
            </a:r>
            <a:endParaRPr b="1"/>
          </a:p>
        </p:txBody>
      </p:sp>
      <p:sp>
        <p:nvSpPr>
          <p:cNvPr id="124" name="Google Shape;124;p11"/>
          <p:cNvSpPr txBox="1"/>
          <p:nvPr>
            <p:ph idx="1" type="body"/>
          </p:nvPr>
        </p:nvSpPr>
        <p:spPr>
          <a:xfrm>
            <a:off x="311700" y="1380072"/>
            <a:ext cx="8520600" cy="376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ja" sz="2650"/>
              <a:t>一般的に、不安や恐怖で、頭が混乱したときに使われる心の状態を表す言葉です。</a:t>
            </a:r>
            <a:endParaRPr sz="2650"/>
          </a:p>
          <a:p>
            <a:pPr indent="0" lvl="0" marL="0" rtl="0" algn="l">
              <a:lnSpc>
                <a:spcPct val="115000"/>
              </a:lnSpc>
              <a:spcBef>
                <a:spcPts val="1200"/>
              </a:spcBef>
              <a:spcAft>
                <a:spcPts val="0"/>
              </a:spcAft>
              <a:buSzPts val="1800"/>
              <a:buNone/>
            </a:pPr>
            <a:r>
              <a:rPr lang="ja" sz="2650"/>
              <a:t>なんらかの理由により感情や行動などの調整が難しくなり混乱した状態を言います。不安や怒りなどなんらかの情動が抑えられなくなり、癇癪や泣き出す、自傷行為、破壊行動などが生じることがあります。</a:t>
            </a:r>
            <a:endParaRPr sz="2650"/>
          </a:p>
          <a:p>
            <a:pPr indent="0" lvl="0" marL="0" rtl="0" algn="l">
              <a:lnSpc>
                <a:spcPct val="115000"/>
              </a:lnSpc>
              <a:spcBef>
                <a:spcPts val="1200"/>
              </a:spcBef>
              <a:spcAft>
                <a:spcPts val="1200"/>
              </a:spcAft>
              <a:buSzPts val="1800"/>
              <a:buNone/>
            </a:pPr>
            <a:r>
              <a:t/>
            </a:r>
            <a:endParaRPr sz="265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ja"/>
              <a:t>パニック時における行動</a:t>
            </a:r>
            <a:endParaRPr b="1"/>
          </a:p>
        </p:txBody>
      </p:sp>
      <p:sp>
        <p:nvSpPr>
          <p:cNvPr id="130" name="Google Shape;130;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ja" sz="2100"/>
              <a:t>・大声で叫ぶ・同じ言葉を繰り返す</a:t>
            </a:r>
            <a:endParaRPr sz="2100"/>
          </a:p>
          <a:p>
            <a:pPr indent="0" lvl="0" marL="0" rtl="0" algn="l">
              <a:lnSpc>
                <a:spcPct val="115000"/>
              </a:lnSpc>
              <a:spcBef>
                <a:spcPts val="1200"/>
              </a:spcBef>
              <a:spcAft>
                <a:spcPts val="0"/>
              </a:spcAft>
              <a:buSzPts val="1800"/>
              <a:buNone/>
            </a:pPr>
            <a:r>
              <a:rPr lang="ja" sz="2100"/>
              <a:t>・暴言を吐く</a:t>
            </a:r>
            <a:endParaRPr sz="2100"/>
          </a:p>
          <a:p>
            <a:pPr indent="0" lvl="0" marL="0" rtl="0" algn="l">
              <a:lnSpc>
                <a:spcPct val="115000"/>
              </a:lnSpc>
              <a:spcBef>
                <a:spcPts val="1200"/>
              </a:spcBef>
              <a:spcAft>
                <a:spcPts val="0"/>
              </a:spcAft>
              <a:buSzPts val="1800"/>
              <a:buNone/>
            </a:pPr>
            <a:r>
              <a:rPr lang="ja" sz="2100"/>
              <a:t>・暴れ出す、突発的に走り出す・飛び出す</a:t>
            </a:r>
            <a:endParaRPr sz="2100"/>
          </a:p>
          <a:p>
            <a:pPr indent="0" lvl="0" marL="0" rtl="0" algn="l">
              <a:lnSpc>
                <a:spcPct val="115000"/>
              </a:lnSpc>
              <a:spcBef>
                <a:spcPts val="1200"/>
              </a:spcBef>
              <a:spcAft>
                <a:spcPts val="0"/>
              </a:spcAft>
              <a:buSzPts val="1800"/>
              <a:buNone/>
            </a:pPr>
            <a:r>
              <a:rPr lang="ja" sz="2100"/>
              <a:t>・物を投げたり、蹴ったり、壊したりする</a:t>
            </a:r>
            <a:endParaRPr sz="2100"/>
          </a:p>
          <a:p>
            <a:pPr indent="0" lvl="0" marL="0" rtl="0" algn="l">
              <a:lnSpc>
                <a:spcPct val="115000"/>
              </a:lnSpc>
              <a:spcBef>
                <a:spcPts val="1200"/>
              </a:spcBef>
              <a:spcAft>
                <a:spcPts val="0"/>
              </a:spcAft>
              <a:buSzPts val="1800"/>
              <a:buNone/>
            </a:pPr>
            <a:r>
              <a:rPr lang="ja" sz="2100"/>
              <a:t>・自分の頭を叩く、腕を噛む</a:t>
            </a:r>
            <a:endParaRPr sz="2100"/>
          </a:p>
          <a:p>
            <a:pPr indent="0" lvl="0" marL="0" rtl="0" algn="l">
              <a:lnSpc>
                <a:spcPct val="115000"/>
              </a:lnSpc>
              <a:spcBef>
                <a:spcPts val="1200"/>
              </a:spcBef>
              <a:spcAft>
                <a:spcPts val="0"/>
              </a:spcAft>
              <a:buSzPts val="1800"/>
              <a:buNone/>
            </a:pPr>
            <a:r>
              <a:rPr lang="ja" sz="2100"/>
              <a:t>・フリーズしてしまう（身体が動かなくなる、言葉を発さなくなる）</a:t>
            </a:r>
            <a:endParaRPr sz="2100"/>
          </a:p>
          <a:p>
            <a:pPr indent="0" lvl="0" marL="0" rtl="0" algn="l">
              <a:lnSpc>
                <a:spcPct val="115000"/>
              </a:lnSpc>
              <a:spcBef>
                <a:spcPts val="1200"/>
              </a:spcBef>
              <a:spcAft>
                <a:spcPts val="1200"/>
              </a:spcAft>
              <a:buSzPts val="1800"/>
              <a:buNone/>
            </a:pPr>
            <a:r>
              <a:rPr lang="ja" sz="2100"/>
              <a:t>など</a:t>
            </a:r>
            <a:endParaRPr sz="2100"/>
          </a:p>
        </p:txBody>
      </p:sp>
      <p:pic>
        <p:nvPicPr>
          <p:cNvPr id="131" name="Google Shape;131;p12"/>
          <p:cNvPicPr preferRelativeResize="0"/>
          <p:nvPr/>
        </p:nvPicPr>
        <p:blipFill>
          <a:blip r:embed="rId3">
            <a:alphaModFix/>
          </a:blip>
          <a:stretch>
            <a:fillRect/>
          </a:stretch>
        </p:blipFill>
        <p:spPr>
          <a:xfrm>
            <a:off x="7117800" y="299838"/>
            <a:ext cx="1714500" cy="1714500"/>
          </a:xfrm>
          <a:prstGeom prst="rect">
            <a:avLst/>
          </a:prstGeom>
          <a:noFill/>
          <a:ln>
            <a:noFill/>
          </a:ln>
        </p:spPr>
      </p:pic>
      <p:pic>
        <p:nvPicPr>
          <p:cNvPr id="132" name="Google Shape;132;p12"/>
          <p:cNvPicPr preferRelativeResize="0"/>
          <p:nvPr/>
        </p:nvPicPr>
        <p:blipFill>
          <a:blip r:embed="rId4">
            <a:alphaModFix/>
          </a:blip>
          <a:stretch>
            <a:fillRect/>
          </a:stretch>
        </p:blipFill>
        <p:spPr>
          <a:xfrm>
            <a:off x="5746443" y="1503725"/>
            <a:ext cx="2199276" cy="21360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ja"/>
              <a:t>パニックの要因</a:t>
            </a:r>
            <a:endParaRPr b="1"/>
          </a:p>
        </p:txBody>
      </p:sp>
      <p:sp>
        <p:nvSpPr>
          <p:cNvPr id="138" name="Google Shape;138;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fontScale="85000" lnSpcReduction="20000"/>
          </a:bodyPr>
          <a:lstStyle/>
          <a:p>
            <a:pPr indent="0" lvl="0" marL="0" rtl="0" algn="l">
              <a:lnSpc>
                <a:spcPct val="115000"/>
              </a:lnSpc>
              <a:spcBef>
                <a:spcPts val="0"/>
              </a:spcBef>
              <a:spcAft>
                <a:spcPts val="0"/>
              </a:spcAft>
              <a:buSzPct val="85714"/>
              <a:buNone/>
            </a:pPr>
            <a:r>
              <a:rPr lang="ja" sz="2100"/>
              <a:t>・新しい場面や突発的な変更があったとき、見通しが不確かなとき</a:t>
            </a:r>
            <a:endParaRPr sz="2100"/>
          </a:p>
          <a:p>
            <a:pPr indent="0" lvl="0" marL="0" rtl="0" algn="l">
              <a:lnSpc>
                <a:spcPct val="115000"/>
              </a:lnSpc>
              <a:spcBef>
                <a:spcPts val="1200"/>
              </a:spcBef>
              <a:spcAft>
                <a:spcPts val="0"/>
              </a:spcAft>
              <a:buSzPct val="85714"/>
              <a:buNone/>
            </a:pPr>
            <a:r>
              <a:rPr lang="ja" sz="2100"/>
              <a:t>・感覚特性により、不快・苦痛な感覚が過多となり、回避・処理</a:t>
            </a:r>
            <a:endParaRPr sz="2100"/>
          </a:p>
          <a:p>
            <a:pPr indent="0" lvl="0" marL="0" rtl="0" algn="l">
              <a:lnSpc>
                <a:spcPct val="115000"/>
              </a:lnSpc>
              <a:spcBef>
                <a:spcPts val="1200"/>
              </a:spcBef>
              <a:spcAft>
                <a:spcPts val="0"/>
              </a:spcAft>
              <a:buSzPct val="85714"/>
              <a:buNone/>
            </a:pPr>
            <a:r>
              <a:rPr lang="ja" sz="2100"/>
              <a:t>    しきれないとき</a:t>
            </a:r>
            <a:endParaRPr sz="2100"/>
          </a:p>
          <a:p>
            <a:pPr indent="0" lvl="0" marL="0" rtl="0" algn="l">
              <a:lnSpc>
                <a:spcPct val="115000"/>
              </a:lnSpc>
              <a:spcBef>
                <a:spcPts val="1200"/>
              </a:spcBef>
              <a:spcAft>
                <a:spcPts val="0"/>
              </a:spcAft>
              <a:buSzPct val="85714"/>
              <a:buNone/>
            </a:pPr>
            <a:r>
              <a:rPr lang="ja" sz="2100"/>
              <a:t>・自分のこだわりやマイルールを維持できなかったとき</a:t>
            </a:r>
            <a:endParaRPr sz="2100"/>
          </a:p>
          <a:p>
            <a:pPr indent="0" lvl="0" marL="0" rtl="0" algn="l">
              <a:lnSpc>
                <a:spcPct val="115000"/>
              </a:lnSpc>
              <a:spcBef>
                <a:spcPts val="1200"/>
              </a:spcBef>
              <a:spcAft>
                <a:spcPts val="0"/>
              </a:spcAft>
              <a:buSzPct val="85714"/>
              <a:buNone/>
            </a:pPr>
            <a:r>
              <a:rPr lang="ja" sz="2100"/>
              <a:t>・過度の疲労や体調不良など心身の状態が不安定なとき</a:t>
            </a:r>
            <a:endParaRPr sz="2100"/>
          </a:p>
          <a:p>
            <a:pPr indent="0" lvl="0" marL="0" rtl="0" algn="l">
              <a:lnSpc>
                <a:spcPct val="115000"/>
              </a:lnSpc>
              <a:spcBef>
                <a:spcPts val="1200"/>
              </a:spcBef>
              <a:spcAft>
                <a:spcPts val="0"/>
              </a:spcAft>
              <a:buSzPct val="85714"/>
              <a:buNone/>
            </a:pPr>
            <a:r>
              <a:rPr lang="ja" sz="2100"/>
              <a:t>・過去のストレス場面がフラッシュバックしたとき（タイムスリップとも</a:t>
            </a:r>
            <a:endParaRPr sz="2100"/>
          </a:p>
          <a:p>
            <a:pPr indent="0" lvl="0" marL="0" rtl="0" algn="l">
              <a:lnSpc>
                <a:spcPct val="115000"/>
              </a:lnSpc>
              <a:spcBef>
                <a:spcPts val="1200"/>
              </a:spcBef>
              <a:spcAft>
                <a:spcPts val="0"/>
              </a:spcAft>
              <a:buSzPct val="85714"/>
              <a:buNone/>
            </a:pPr>
            <a:r>
              <a:rPr lang="ja" sz="2100"/>
              <a:t>    言う）</a:t>
            </a:r>
            <a:endParaRPr sz="2100"/>
          </a:p>
          <a:p>
            <a:pPr indent="0" lvl="0" marL="0" rtl="0" algn="l">
              <a:lnSpc>
                <a:spcPct val="115000"/>
              </a:lnSpc>
              <a:spcBef>
                <a:spcPts val="1200"/>
              </a:spcBef>
              <a:spcAft>
                <a:spcPts val="1200"/>
              </a:spcAft>
              <a:buSzPct val="85714"/>
              <a:buNone/>
            </a:pPr>
            <a:r>
              <a:rPr lang="ja" sz="2100"/>
              <a:t>など</a:t>
            </a:r>
            <a:endParaRPr sz="2100"/>
          </a:p>
        </p:txBody>
      </p:sp>
      <p:pic>
        <p:nvPicPr>
          <p:cNvPr id="139" name="Google Shape;139;p13"/>
          <p:cNvPicPr preferRelativeResize="0"/>
          <p:nvPr/>
        </p:nvPicPr>
        <p:blipFill>
          <a:blip r:embed="rId3">
            <a:alphaModFix/>
          </a:blip>
          <a:stretch>
            <a:fillRect/>
          </a:stretch>
        </p:blipFill>
        <p:spPr>
          <a:xfrm>
            <a:off x="7434932" y="815758"/>
            <a:ext cx="1257300" cy="190498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p14"/>
          <p:cNvPicPr preferRelativeResize="0"/>
          <p:nvPr/>
        </p:nvPicPr>
        <p:blipFill>
          <a:blip r:embed="rId3">
            <a:alphaModFix/>
          </a:blip>
          <a:stretch>
            <a:fillRect/>
          </a:stretch>
        </p:blipFill>
        <p:spPr>
          <a:xfrm>
            <a:off x="7296126" y="0"/>
            <a:ext cx="1984651" cy="1995024"/>
          </a:xfrm>
          <a:prstGeom prst="rect">
            <a:avLst/>
          </a:prstGeom>
          <a:noFill/>
          <a:ln>
            <a:noFill/>
          </a:ln>
        </p:spPr>
      </p:pic>
      <p:sp>
        <p:nvSpPr>
          <p:cNvPr id="145" name="Google Shape;145;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ja"/>
              <a:t>パニックの対処法</a:t>
            </a:r>
            <a:endParaRPr/>
          </a:p>
        </p:txBody>
      </p:sp>
      <p:sp>
        <p:nvSpPr>
          <p:cNvPr id="146" name="Google Shape;146;p14"/>
          <p:cNvSpPr txBox="1"/>
          <p:nvPr>
            <p:ph idx="1" type="body"/>
          </p:nvPr>
        </p:nvSpPr>
        <p:spPr>
          <a:xfrm>
            <a:off x="311700" y="838200"/>
            <a:ext cx="8520600" cy="3796200"/>
          </a:xfrm>
          <a:prstGeom prst="rect">
            <a:avLst/>
          </a:prstGeom>
          <a:noFill/>
          <a:ln>
            <a:noFill/>
          </a:ln>
        </p:spPr>
        <p:txBody>
          <a:bodyPr anchorCtr="0" anchor="t" bIns="91425" lIns="91425" spcFirstLastPara="1" rIns="91425" wrap="square" tIns="91425">
            <a:normAutofit fontScale="47500" lnSpcReduction="20000"/>
          </a:bodyPr>
          <a:lstStyle/>
          <a:p>
            <a:pPr indent="0" lvl="0" marL="0" rtl="0" algn="l">
              <a:lnSpc>
                <a:spcPct val="115000"/>
              </a:lnSpc>
              <a:spcBef>
                <a:spcPts val="0"/>
              </a:spcBef>
              <a:spcAft>
                <a:spcPts val="0"/>
              </a:spcAft>
              <a:buSzPct val="88452"/>
              <a:buNone/>
            </a:pPr>
            <a:r>
              <a:rPr lang="ja" sz="3700"/>
              <a:t>相</a:t>
            </a:r>
            <a:r>
              <a:rPr b="1" lang="ja" sz="3700"/>
              <a:t>手がパニックになっていた場合</a:t>
            </a:r>
            <a:endParaRPr b="1" sz="3700"/>
          </a:p>
          <a:p>
            <a:pPr indent="-304005" lvl="0" marL="457200" rtl="0" algn="l">
              <a:lnSpc>
                <a:spcPct val="115000"/>
              </a:lnSpc>
              <a:spcBef>
                <a:spcPts val="1200"/>
              </a:spcBef>
              <a:spcAft>
                <a:spcPts val="0"/>
              </a:spcAft>
              <a:buSzPct val="100000"/>
              <a:buChar char="●"/>
            </a:pPr>
            <a:r>
              <a:rPr lang="ja" sz="2500"/>
              <a:t>落ち着いて接する：自分が冷静でいることが、相手の不安を和らげます。声のトーンを穏やかに</a:t>
            </a:r>
            <a:endParaRPr sz="2500"/>
          </a:p>
          <a:p>
            <a:pPr indent="0" lvl="0" marL="457200" rtl="0" algn="l">
              <a:lnSpc>
                <a:spcPct val="115000"/>
              </a:lnSpc>
              <a:spcBef>
                <a:spcPts val="1200"/>
              </a:spcBef>
              <a:spcAft>
                <a:spcPts val="0"/>
              </a:spcAft>
              <a:buSzPct val="130909"/>
              <a:buNone/>
            </a:pPr>
            <a:r>
              <a:rPr lang="ja" sz="2500"/>
              <a:t>保ち、無理に落ち着かせようとせず、共感を示すことが重要。</a:t>
            </a:r>
            <a:endParaRPr sz="2500"/>
          </a:p>
          <a:p>
            <a:pPr indent="-304005" lvl="0" marL="457200" rtl="0" algn="l">
              <a:lnSpc>
                <a:spcPct val="115000"/>
              </a:lnSpc>
              <a:spcBef>
                <a:spcPts val="1200"/>
              </a:spcBef>
              <a:spcAft>
                <a:spcPts val="0"/>
              </a:spcAft>
              <a:buSzPct val="100000"/>
              <a:buChar char="●"/>
            </a:pPr>
            <a:r>
              <a:rPr lang="ja" sz="2500"/>
              <a:t>深呼吸を促す：呼吸を整えることで、パニック状態を緩和できます。「ゆっくり深呼吸してみて」と</a:t>
            </a:r>
            <a:endParaRPr sz="2500"/>
          </a:p>
          <a:p>
            <a:pPr indent="0" lvl="0" marL="457200" rtl="0" algn="l">
              <a:lnSpc>
                <a:spcPct val="115000"/>
              </a:lnSpc>
              <a:spcBef>
                <a:spcPts val="1200"/>
              </a:spcBef>
              <a:spcAft>
                <a:spcPts val="0"/>
              </a:spcAft>
              <a:buSzPct val="130909"/>
              <a:buNone/>
            </a:pPr>
            <a:r>
              <a:rPr lang="ja" sz="2500"/>
              <a:t>優しく伝え、一緒に呼吸をするのも効果的。</a:t>
            </a:r>
            <a:endParaRPr sz="2500"/>
          </a:p>
          <a:p>
            <a:pPr indent="-304005" lvl="0" marL="457200" rtl="0" algn="l">
              <a:lnSpc>
                <a:spcPct val="115000"/>
              </a:lnSpc>
              <a:spcBef>
                <a:spcPts val="1200"/>
              </a:spcBef>
              <a:spcAft>
                <a:spcPts val="0"/>
              </a:spcAft>
              <a:buSzPct val="100000"/>
              <a:buChar char="●"/>
            </a:pPr>
            <a:r>
              <a:rPr lang="ja" sz="2500"/>
              <a:t>安心感を与える：相手が今感じている恐怖や不安が一時的なものであることを伝え、状況が徐々に</a:t>
            </a:r>
            <a:endParaRPr sz="2500"/>
          </a:p>
          <a:p>
            <a:pPr indent="0" lvl="0" marL="457200" rtl="0" algn="l">
              <a:lnSpc>
                <a:spcPct val="115000"/>
              </a:lnSpc>
              <a:spcBef>
                <a:spcPts val="1200"/>
              </a:spcBef>
              <a:spcAft>
                <a:spcPts val="0"/>
              </a:spcAft>
              <a:buSzPct val="130909"/>
              <a:buNone/>
            </a:pPr>
            <a:r>
              <a:rPr lang="ja" sz="2500"/>
              <a:t>落ち着くことを示す。</a:t>
            </a:r>
            <a:endParaRPr sz="2500"/>
          </a:p>
          <a:p>
            <a:pPr indent="-304006" lvl="0" marL="457200" rtl="0" algn="l">
              <a:lnSpc>
                <a:spcPct val="115000"/>
              </a:lnSpc>
              <a:spcBef>
                <a:spcPts val="1200"/>
              </a:spcBef>
              <a:spcAft>
                <a:spcPts val="0"/>
              </a:spcAft>
              <a:buSzPct val="100000"/>
              <a:buChar char="●"/>
            </a:pPr>
            <a:r>
              <a:rPr lang="ja" sz="2500"/>
              <a:t>周囲の刺激を減らす：騒がしい場所や人が多い環境であれば、静かな場所に移動する。</a:t>
            </a:r>
            <a:endParaRPr sz="2500"/>
          </a:p>
          <a:p>
            <a:pPr indent="0" lvl="0" marL="457200" rtl="0" algn="l">
              <a:lnSpc>
                <a:spcPct val="115000"/>
              </a:lnSpc>
              <a:spcBef>
                <a:spcPts val="1200"/>
              </a:spcBef>
              <a:spcAft>
                <a:spcPts val="0"/>
              </a:spcAft>
              <a:buNone/>
            </a:pPr>
            <a:r>
              <a:t/>
            </a:r>
            <a:endParaRPr sz="2500"/>
          </a:p>
          <a:p>
            <a:pPr indent="-304006" lvl="0" marL="457200" rtl="0" algn="l">
              <a:lnSpc>
                <a:spcPct val="115000"/>
              </a:lnSpc>
              <a:spcBef>
                <a:spcPts val="0"/>
              </a:spcBef>
              <a:spcAft>
                <a:spcPts val="0"/>
              </a:spcAft>
              <a:buSzPct val="100000"/>
              <a:buChar char="●"/>
            </a:pPr>
            <a:r>
              <a:rPr lang="ja" sz="2500"/>
              <a:t> 具体的な行動を指示する：何をするべきか明確に伝えると、相手が自分の状況をコントロールできていると感じやすくなる。</a:t>
            </a:r>
            <a:endParaRPr sz="2500"/>
          </a:p>
          <a:p>
            <a:pPr indent="0" lvl="0" marL="0" rtl="0" algn="l">
              <a:lnSpc>
                <a:spcPct val="115000"/>
              </a:lnSpc>
              <a:spcBef>
                <a:spcPts val="1200"/>
              </a:spcBef>
              <a:spcAft>
                <a:spcPts val="1200"/>
              </a:spcAft>
              <a:buSzPct val="181818"/>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15"/>
          <p:cNvPicPr preferRelativeResize="0"/>
          <p:nvPr/>
        </p:nvPicPr>
        <p:blipFill>
          <a:blip r:embed="rId3">
            <a:alphaModFix/>
          </a:blip>
          <a:stretch>
            <a:fillRect/>
          </a:stretch>
        </p:blipFill>
        <p:spPr>
          <a:xfrm>
            <a:off x="7339819" y="445025"/>
            <a:ext cx="1361375" cy="1555875"/>
          </a:xfrm>
          <a:prstGeom prst="rect">
            <a:avLst/>
          </a:prstGeom>
          <a:noFill/>
          <a:ln>
            <a:noFill/>
          </a:ln>
        </p:spPr>
      </p:pic>
      <p:sp>
        <p:nvSpPr>
          <p:cNvPr id="152" name="Google Shape;152;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ja"/>
              <a:t>パニックの対処法</a:t>
            </a:r>
            <a:endParaRPr/>
          </a:p>
        </p:txBody>
      </p:sp>
      <p:sp>
        <p:nvSpPr>
          <p:cNvPr id="153" name="Google Shape;153;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fontScale="62500" lnSpcReduction="20000"/>
          </a:bodyPr>
          <a:lstStyle/>
          <a:p>
            <a:pPr indent="0" lvl="0" marL="0" rtl="0" algn="l">
              <a:lnSpc>
                <a:spcPct val="115000"/>
              </a:lnSpc>
              <a:spcBef>
                <a:spcPts val="0"/>
              </a:spcBef>
              <a:spcAft>
                <a:spcPts val="0"/>
              </a:spcAft>
              <a:buSzPct val="102857"/>
              <a:buNone/>
            </a:pPr>
            <a:r>
              <a:rPr b="1" lang="ja" sz="2800"/>
              <a:t>自分がパニックになった場合</a:t>
            </a:r>
            <a:endParaRPr b="1" sz="2800"/>
          </a:p>
          <a:p>
            <a:pPr indent="0" lvl="0" marL="0" rtl="0" algn="l">
              <a:lnSpc>
                <a:spcPct val="115000"/>
              </a:lnSpc>
              <a:spcBef>
                <a:spcPts val="1200"/>
              </a:spcBef>
              <a:spcAft>
                <a:spcPts val="0"/>
              </a:spcAft>
              <a:buSzPct val="159999"/>
              <a:buNone/>
            </a:pPr>
            <a:r>
              <a:rPr lang="ja"/>
              <a:t>・ 深呼吸：深く、ゆっくりと呼吸することで、心拍数を下げ、心を落ち着かせることができます。</a:t>
            </a:r>
            <a:endParaRPr/>
          </a:p>
          <a:p>
            <a:pPr indent="0" lvl="0" marL="0" rtl="0" algn="l">
              <a:lnSpc>
                <a:spcPct val="115000"/>
              </a:lnSpc>
              <a:spcBef>
                <a:spcPts val="1200"/>
              </a:spcBef>
              <a:spcAft>
                <a:spcPts val="0"/>
              </a:spcAft>
              <a:buSzPct val="159999"/>
              <a:buNone/>
            </a:pPr>
            <a:r>
              <a:rPr lang="ja"/>
              <a:t>　　　　　4秒吸って、4秒保持し、4秒吐くというサイクルを試してみる。</a:t>
            </a:r>
            <a:endParaRPr/>
          </a:p>
          <a:p>
            <a:pPr indent="0" lvl="0" marL="0" rtl="0" algn="l">
              <a:lnSpc>
                <a:spcPct val="115000"/>
              </a:lnSpc>
              <a:spcBef>
                <a:spcPts val="1200"/>
              </a:spcBef>
              <a:spcAft>
                <a:spcPts val="0"/>
              </a:spcAft>
              <a:buSzPct val="159999"/>
              <a:buNone/>
            </a:pPr>
            <a:r>
              <a:rPr lang="ja"/>
              <a:t>・ 現実に焦点を当てる：周囲の物や音に注意を向け、5感を使って現在地に戻る。</a:t>
            </a:r>
            <a:endParaRPr/>
          </a:p>
          <a:p>
            <a:pPr indent="0" lvl="0" marL="0" rtl="0" algn="l">
              <a:lnSpc>
                <a:spcPct val="115000"/>
              </a:lnSpc>
              <a:spcBef>
                <a:spcPts val="1200"/>
              </a:spcBef>
              <a:spcAft>
                <a:spcPts val="0"/>
              </a:spcAft>
              <a:buSzPct val="159999"/>
              <a:buNone/>
            </a:pPr>
            <a:r>
              <a:rPr lang="ja"/>
              <a:t>　　　　　　　　　　　例えば、5つの見えるもの、4つの聞こえる音、3つの触れるもの、2つの嗅げる匂い、1つの味わえるもの　　　　　　　　　　　を探すなど(5−4−3−2−1法)</a:t>
            </a:r>
            <a:endParaRPr/>
          </a:p>
          <a:p>
            <a:pPr indent="0" lvl="0" marL="0" rtl="0" algn="l">
              <a:lnSpc>
                <a:spcPct val="115000"/>
              </a:lnSpc>
              <a:spcBef>
                <a:spcPts val="1200"/>
              </a:spcBef>
              <a:spcAft>
                <a:spcPts val="0"/>
              </a:spcAft>
              <a:buSzPct val="159999"/>
              <a:buNone/>
            </a:pPr>
            <a:r>
              <a:rPr lang="ja"/>
              <a:t>・ 自己対話：「大丈夫だ」「これは一時的なものだ」と自分に言い聞かせ、不安を抑える。</a:t>
            </a:r>
            <a:endParaRPr/>
          </a:p>
          <a:p>
            <a:pPr indent="0" lvl="0" marL="0" rtl="0" algn="l">
              <a:lnSpc>
                <a:spcPct val="115000"/>
              </a:lnSpc>
              <a:spcBef>
                <a:spcPts val="1200"/>
              </a:spcBef>
              <a:spcAft>
                <a:spcPts val="0"/>
              </a:spcAft>
              <a:buSzPct val="159999"/>
              <a:buNone/>
            </a:pPr>
            <a:r>
              <a:rPr lang="ja"/>
              <a:t>・ 安全な場所を見つける：周りに安全な場所がないか確認し、そこに移動する。周囲の人に助けを求めることも一つの方法。</a:t>
            </a:r>
            <a:endParaRPr/>
          </a:p>
          <a:p>
            <a:pPr indent="0" lvl="0" marL="0" rtl="0" algn="l">
              <a:lnSpc>
                <a:spcPct val="115000"/>
              </a:lnSpc>
              <a:spcBef>
                <a:spcPts val="1200"/>
              </a:spcBef>
              <a:spcAft>
                <a:spcPts val="0"/>
              </a:spcAft>
              <a:buSzPct val="159999"/>
              <a:buNone/>
            </a:pPr>
            <a:r>
              <a:rPr lang="ja"/>
              <a:t>・ リラックス技術：プログレッシブマッスルリラクゼーション（筋肉を順番に緊張させてから緩める）や、瞑想など。</a:t>
            </a:r>
            <a:endParaRPr/>
          </a:p>
          <a:p>
            <a:pPr indent="0" lvl="0" marL="0" rtl="0" algn="l">
              <a:lnSpc>
                <a:spcPct val="115000"/>
              </a:lnSpc>
              <a:spcBef>
                <a:spcPts val="1200"/>
              </a:spcBef>
              <a:spcAft>
                <a:spcPts val="1200"/>
              </a:spcAft>
              <a:buSzPct val="159999"/>
              <a:buNone/>
            </a:pPr>
            <a:r>
              <a:rPr lang="ja"/>
              <a:t>・パニック発作は一時的： これが時間とともに治まることを知っておくと、焦りや恐怖が少し軽減されることもある。</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ja"/>
              <a:t>まとめ</a:t>
            </a:r>
            <a:endParaRPr/>
          </a:p>
        </p:txBody>
      </p:sp>
      <p:sp>
        <p:nvSpPr>
          <p:cNvPr id="159" name="Google Shape;159;p16"/>
          <p:cNvSpPr txBox="1"/>
          <p:nvPr>
            <p:ph idx="1" type="body"/>
          </p:nvPr>
        </p:nvSpPr>
        <p:spPr>
          <a:xfrm>
            <a:off x="311700" y="1143926"/>
            <a:ext cx="8520600" cy="3416400"/>
          </a:xfrm>
          <a:prstGeom prst="rect">
            <a:avLst/>
          </a:prstGeom>
          <a:noFill/>
          <a:ln>
            <a:noFill/>
          </a:ln>
        </p:spPr>
        <p:txBody>
          <a:bodyPr anchorCtr="0" anchor="t" bIns="91425" lIns="91425" spcFirstLastPara="1" rIns="91425" wrap="square" tIns="91425">
            <a:normAutofit/>
          </a:bodyPr>
          <a:lstStyle/>
          <a:p>
            <a:pPr indent="-381000" lvl="0" marL="457200" rtl="0" algn="l">
              <a:lnSpc>
                <a:spcPct val="115000"/>
              </a:lnSpc>
              <a:spcBef>
                <a:spcPts val="0"/>
              </a:spcBef>
              <a:spcAft>
                <a:spcPts val="0"/>
              </a:spcAft>
              <a:buSzPts val="2400"/>
              <a:buChar char="●"/>
            </a:pPr>
            <a:r>
              <a:rPr lang="ja" sz="2400"/>
              <a:t>パニックは突然、誰にでも起こるもの。</a:t>
            </a:r>
            <a:endParaRPr sz="2400"/>
          </a:p>
          <a:p>
            <a:pPr indent="-381000" lvl="0" marL="457200" rtl="0" algn="l">
              <a:lnSpc>
                <a:spcPct val="115000"/>
              </a:lnSpc>
              <a:spcBef>
                <a:spcPts val="0"/>
              </a:spcBef>
              <a:spcAft>
                <a:spcPts val="0"/>
              </a:spcAft>
              <a:buSzPts val="2400"/>
              <a:buChar char="●"/>
            </a:pPr>
            <a:r>
              <a:rPr lang="ja" sz="2400"/>
              <a:t>実際パニックになると落ち着かずに焦ってしまうもの。</a:t>
            </a:r>
            <a:endParaRPr sz="2400"/>
          </a:p>
          <a:p>
            <a:pPr indent="-381000" lvl="0" marL="457200" rtl="0" algn="l">
              <a:lnSpc>
                <a:spcPct val="115000"/>
              </a:lnSpc>
              <a:spcBef>
                <a:spcPts val="0"/>
              </a:spcBef>
              <a:spcAft>
                <a:spcPts val="0"/>
              </a:spcAft>
              <a:buSzPts val="2400"/>
              <a:buChar char="●"/>
            </a:pPr>
            <a:r>
              <a:rPr lang="ja" sz="2400"/>
              <a:t>またパニックは他の人にも伝染してしまう。</a:t>
            </a:r>
            <a:endParaRPr sz="2400"/>
          </a:p>
          <a:p>
            <a:pPr indent="-381000" lvl="0" marL="457200" rtl="0" algn="l">
              <a:lnSpc>
                <a:spcPct val="115000"/>
              </a:lnSpc>
              <a:spcBef>
                <a:spcPts val="0"/>
              </a:spcBef>
              <a:spcAft>
                <a:spcPts val="0"/>
              </a:spcAft>
              <a:buSzPts val="2400"/>
              <a:buChar char="●"/>
            </a:pPr>
            <a:r>
              <a:rPr lang="ja" sz="2400"/>
              <a:t>まずは事前に対象法を知っておくことで少しでも冷静になり対処できることがあるのでその時のために心構えておく。</a:t>
            </a:r>
            <a:endParaRPr sz="2400"/>
          </a:p>
          <a:p>
            <a:pPr indent="0" lvl="0" marL="0" rtl="0" algn="l">
              <a:lnSpc>
                <a:spcPct val="115000"/>
              </a:lnSpc>
              <a:spcBef>
                <a:spcPts val="1200"/>
              </a:spcBef>
              <a:spcAft>
                <a:spcPts val="1200"/>
              </a:spcAft>
              <a:buSzPts val="18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ja" sz="2700"/>
              <a:t>パニック発作とパニック障害</a:t>
            </a:r>
            <a:endParaRPr b="1" sz="2700"/>
          </a:p>
        </p:txBody>
      </p:sp>
      <p:sp>
        <p:nvSpPr>
          <p:cNvPr id="165" name="Google Shape;165;p17"/>
          <p:cNvSpPr txBox="1"/>
          <p:nvPr>
            <p:ph idx="1" type="body"/>
          </p:nvPr>
        </p:nvSpPr>
        <p:spPr>
          <a:xfrm>
            <a:off x="311700" y="1152475"/>
            <a:ext cx="8520600" cy="3990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ja" sz="2000"/>
              <a:t>パニック発作とは、あるとき突然、激しい不安・恐怖感とともに、心臓がドキドキ、過呼吸、発汗、震え、呼吸困難、胸の圧迫感、吐き気、めまい、ふらつき、手足のしびれなどの身体症状が起こる症状のことをいいます。パニック発作は突然に起こり、10分以内にピーク達して、通常、20～30分くらいで治まります。</a:t>
            </a:r>
            <a:endParaRPr sz="2000"/>
          </a:p>
          <a:p>
            <a:pPr indent="0" lvl="0" marL="0" rtl="0" algn="l">
              <a:lnSpc>
                <a:spcPct val="115000"/>
              </a:lnSpc>
              <a:spcBef>
                <a:spcPts val="1200"/>
              </a:spcBef>
              <a:spcAft>
                <a:spcPts val="0"/>
              </a:spcAft>
              <a:buSzPts val="1800"/>
              <a:buNone/>
            </a:pPr>
            <a:r>
              <a:rPr lang="ja" sz="2000"/>
              <a:t>パニック発作を繰り返し起こすと、多くの場合、「またパニック発作が起きるのではないか」「パニック発作のせいでコントロールを失ってしまうのではないか」などと不安になります。これを、予期不安といいます。</a:t>
            </a:r>
            <a:endParaRPr sz="2000"/>
          </a:p>
          <a:p>
            <a:pPr indent="0" lvl="0" marL="0" rtl="0" algn="l">
              <a:lnSpc>
                <a:spcPct val="115000"/>
              </a:lnSpc>
              <a:spcBef>
                <a:spcPts val="1200"/>
              </a:spcBef>
              <a:spcAft>
                <a:spcPts val="1200"/>
              </a:spcAft>
              <a:buSzPts val="1800"/>
              <a:buNone/>
            </a:pPr>
            <a:r>
              <a:rPr lang="ja" sz="2000"/>
              <a:t>この予期不安が出てきた場合に、パニック障害が診断されます。</a:t>
            </a:r>
            <a:endParaRPr sz="20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600"/>
              <a:buNone/>
            </a:pPr>
            <a:r>
              <a:rPr lang="ja"/>
              <a:t>ご清聴ありがとうございました</a:t>
            </a:r>
            <a:endParaRPr/>
          </a:p>
        </p:txBody>
      </p:sp>
      <p:pic>
        <p:nvPicPr>
          <p:cNvPr id="171" name="Google Shape;171;p18"/>
          <p:cNvPicPr preferRelativeResize="0"/>
          <p:nvPr/>
        </p:nvPicPr>
        <p:blipFill>
          <a:blip r:embed="rId3">
            <a:alphaModFix/>
          </a:blip>
          <a:stretch>
            <a:fillRect/>
          </a:stretch>
        </p:blipFill>
        <p:spPr>
          <a:xfrm>
            <a:off x="7225500" y="2992649"/>
            <a:ext cx="1606800" cy="2150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pic>
        <p:nvPicPr>
          <p:cNvPr id="62" name="Google Shape;62;p2"/>
          <p:cNvPicPr preferRelativeResize="0"/>
          <p:nvPr/>
        </p:nvPicPr>
        <p:blipFill>
          <a:blip r:embed="rId3">
            <a:alphaModFix/>
          </a:blip>
          <a:stretch>
            <a:fillRect/>
          </a:stretch>
        </p:blipFill>
        <p:spPr>
          <a:xfrm>
            <a:off x="7602208" y="3396311"/>
            <a:ext cx="1289650" cy="1495225"/>
          </a:xfrm>
          <a:prstGeom prst="rect">
            <a:avLst/>
          </a:prstGeom>
          <a:noFill/>
          <a:ln>
            <a:noFill/>
          </a:ln>
        </p:spPr>
      </p:pic>
      <p:sp>
        <p:nvSpPr>
          <p:cNvPr id="63" name="Google Shape;63;p2"/>
          <p:cNvSpPr txBox="1"/>
          <p:nvPr>
            <p:ph type="title"/>
          </p:nvPr>
        </p:nvSpPr>
        <p:spPr>
          <a:xfrm>
            <a:off x="311700" y="445025"/>
            <a:ext cx="8520600" cy="12483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ja"/>
              <a:t>研究目的</a:t>
            </a:r>
            <a:endParaRPr/>
          </a:p>
        </p:txBody>
      </p:sp>
      <p:sp>
        <p:nvSpPr>
          <p:cNvPr id="64" name="Google Shape;64;p2"/>
          <p:cNvSpPr txBox="1"/>
          <p:nvPr>
            <p:ph idx="1" type="body"/>
          </p:nvPr>
        </p:nvSpPr>
        <p:spPr>
          <a:xfrm>
            <a:off x="311700" y="1456258"/>
            <a:ext cx="8520600" cy="31803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ja" sz="2600"/>
              <a:t>日々の支援の中でご利用者様がパニック状態になったり、逆に仕事中の不意の事故で自分自身がパニックになってしまう場面が考えられる。</a:t>
            </a:r>
            <a:endParaRPr sz="2600"/>
          </a:p>
          <a:p>
            <a:pPr indent="0" lvl="0" marL="0" rtl="0" algn="l">
              <a:lnSpc>
                <a:spcPct val="115000"/>
              </a:lnSpc>
              <a:spcBef>
                <a:spcPts val="0"/>
              </a:spcBef>
              <a:spcAft>
                <a:spcPts val="0"/>
              </a:spcAft>
              <a:buSzPts val="1800"/>
              <a:buNone/>
            </a:pPr>
            <a:r>
              <a:rPr lang="ja" sz="2600"/>
              <a:t>今回の研究を通じて｢その時｣に冷静に対処出来るようにパニックについての理解を深めていく。</a:t>
            </a:r>
            <a:endParaRPr sz="2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ja"/>
              <a:t>事前アンケート</a:t>
            </a:r>
            <a:endParaRPr b="1"/>
          </a:p>
        </p:txBody>
      </p:sp>
      <p:sp>
        <p:nvSpPr>
          <p:cNvPr id="70" name="Google Shape;70;p3"/>
          <p:cNvSpPr txBox="1"/>
          <p:nvPr>
            <p:ph idx="1" type="body"/>
          </p:nvPr>
        </p:nvSpPr>
        <p:spPr>
          <a:xfrm>
            <a:off x="311700" y="114392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ja" sz="2400"/>
              <a:t>Googleフォームのアンケートにてチームビーのメンバーに</a:t>
            </a:r>
            <a:endParaRPr sz="2400"/>
          </a:p>
          <a:p>
            <a:pPr indent="0" lvl="0" marL="0" rtl="0" algn="l">
              <a:lnSpc>
                <a:spcPct val="115000"/>
              </a:lnSpc>
              <a:spcBef>
                <a:spcPts val="1200"/>
              </a:spcBef>
              <a:spcAft>
                <a:spcPts val="0"/>
              </a:spcAft>
              <a:buSzPts val="1800"/>
              <a:buNone/>
            </a:pPr>
            <a:r>
              <a:rPr lang="ja" sz="2400"/>
              <a:t>事前アンケートを実施（期間2024/7/1~7/25）</a:t>
            </a:r>
            <a:endParaRPr sz="2400"/>
          </a:p>
          <a:p>
            <a:pPr indent="0" lvl="0" marL="0" rtl="0" algn="l">
              <a:lnSpc>
                <a:spcPct val="115000"/>
              </a:lnSpc>
              <a:spcBef>
                <a:spcPts val="1200"/>
              </a:spcBef>
              <a:spcAft>
                <a:spcPts val="0"/>
              </a:spcAft>
              <a:buSzPts val="1800"/>
              <a:buNone/>
            </a:pPr>
            <a:r>
              <a:t/>
            </a:r>
            <a:endParaRPr sz="2400"/>
          </a:p>
          <a:p>
            <a:pPr indent="0" lvl="0" marL="0" rtl="0" algn="l">
              <a:lnSpc>
                <a:spcPct val="115000"/>
              </a:lnSpc>
              <a:spcBef>
                <a:spcPts val="1200"/>
              </a:spcBef>
              <a:spcAft>
                <a:spcPts val="0"/>
              </a:spcAft>
              <a:buSzPts val="1800"/>
              <a:buNone/>
            </a:pPr>
            <a:r>
              <a:t/>
            </a:r>
            <a:endParaRPr sz="2400"/>
          </a:p>
          <a:p>
            <a:pPr indent="0" lvl="0" marL="0" rtl="0" algn="l">
              <a:lnSpc>
                <a:spcPct val="115000"/>
              </a:lnSpc>
              <a:spcBef>
                <a:spcPts val="1200"/>
              </a:spcBef>
              <a:spcAft>
                <a:spcPts val="0"/>
              </a:spcAft>
              <a:buSzPts val="1800"/>
              <a:buNone/>
            </a:pPr>
            <a:r>
              <a:t/>
            </a:r>
            <a:endParaRPr sz="2400"/>
          </a:p>
          <a:p>
            <a:pPr indent="0" lvl="0" marL="0" rtl="0" algn="l">
              <a:lnSpc>
                <a:spcPct val="115000"/>
              </a:lnSpc>
              <a:spcBef>
                <a:spcPts val="1200"/>
              </a:spcBef>
              <a:spcAft>
                <a:spcPts val="1200"/>
              </a:spcAft>
              <a:buSzPts val="1800"/>
              <a:buNone/>
            </a:pPr>
            <a:r>
              <a:t/>
            </a:r>
            <a:endParaRPr sz="2400"/>
          </a:p>
        </p:txBody>
      </p:sp>
      <p:pic>
        <p:nvPicPr>
          <p:cNvPr id="71" name="Google Shape;71;p3"/>
          <p:cNvPicPr preferRelativeResize="0"/>
          <p:nvPr/>
        </p:nvPicPr>
        <p:blipFill>
          <a:blip r:embed="rId3">
            <a:alphaModFix/>
          </a:blip>
          <a:stretch>
            <a:fillRect/>
          </a:stretch>
        </p:blipFill>
        <p:spPr>
          <a:xfrm>
            <a:off x="655943" y="2571750"/>
            <a:ext cx="1257300" cy="1905000"/>
          </a:xfrm>
          <a:prstGeom prst="rect">
            <a:avLst/>
          </a:prstGeom>
          <a:noFill/>
          <a:ln>
            <a:noFill/>
          </a:ln>
        </p:spPr>
      </p:pic>
      <p:pic>
        <p:nvPicPr>
          <p:cNvPr id="72" name="Google Shape;72;p3"/>
          <p:cNvPicPr preferRelativeResize="0"/>
          <p:nvPr/>
        </p:nvPicPr>
        <p:blipFill>
          <a:blip r:embed="rId4">
            <a:alphaModFix/>
          </a:blip>
          <a:stretch>
            <a:fillRect/>
          </a:stretch>
        </p:blipFill>
        <p:spPr>
          <a:xfrm>
            <a:off x="2263946" y="2572588"/>
            <a:ext cx="1257300" cy="190332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ja"/>
              <a:t>アンケート結果</a:t>
            </a:r>
            <a:endParaRPr/>
          </a:p>
        </p:txBody>
      </p:sp>
      <p:sp>
        <p:nvSpPr>
          <p:cNvPr id="78" name="Google Shape;78;p4"/>
          <p:cNvSpPr txBox="1"/>
          <p:nvPr>
            <p:ph idx="1" type="body"/>
          </p:nvPr>
        </p:nvSpPr>
        <p:spPr>
          <a:xfrm>
            <a:off x="311700" y="1637425"/>
            <a:ext cx="3913200" cy="3036000"/>
          </a:xfrm>
          <a:prstGeom prst="rect">
            <a:avLst/>
          </a:prstGeom>
          <a:noFill/>
          <a:ln>
            <a:noFill/>
          </a:ln>
        </p:spPr>
        <p:txBody>
          <a:bodyPr anchorCtr="0" anchor="t" bIns="91425" lIns="91425" spcFirstLastPara="1" rIns="91425" wrap="square" tIns="91425">
            <a:normAutofit fontScale="92500" lnSpcReduction="20000"/>
          </a:bodyPr>
          <a:lstStyle/>
          <a:p>
            <a:pPr indent="-334327" lvl="0" marL="457200" rtl="0" algn="l">
              <a:lnSpc>
                <a:spcPct val="115000"/>
              </a:lnSpc>
              <a:spcBef>
                <a:spcPts val="0"/>
              </a:spcBef>
              <a:spcAft>
                <a:spcPts val="0"/>
              </a:spcAft>
              <a:buSzPct val="100000"/>
              <a:buChar char="●"/>
            </a:pPr>
            <a:r>
              <a:rPr lang="ja"/>
              <a:t>混乱、冷静じゃない状態</a:t>
            </a:r>
            <a:endParaRPr/>
          </a:p>
          <a:p>
            <a:pPr indent="-334327" lvl="0" marL="457200" rtl="0" algn="l">
              <a:lnSpc>
                <a:spcPct val="115000"/>
              </a:lnSpc>
              <a:spcBef>
                <a:spcPts val="0"/>
              </a:spcBef>
              <a:spcAft>
                <a:spcPts val="0"/>
              </a:spcAft>
              <a:buSzPct val="100000"/>
              <a:buChar char="●"/>
            </a:pPr>
            <a:r>
              <a:rPr lang="ja"/>
              <a:t>身体的異常が見受けられないのに、突然、動悸、呼吸困難、めまいなどの発作（パニック発作）を繰り返し、そのため発作への不安が増して、外出などが制限される状況のイメージです。</a:t>
            </a:r>
            <a:endParaRPr/>
          </a:p>
          <a:p>
            <a:pPr indent="-334327" lvl="0" marL="457200" rtl="0" algn="l">
              <a:lnSpc>
                <a:spcPct val="115000"/>
              </a:lnSpc>
              <a:spcBef>
                <a:spcPts val="0"/>
              </a:spcBef>
              <a:spcAft>
                <a:spcPts val="0"/>
              </a:spcAft>
              <a:buSzPct val="100000"/>
              <a:buChar char="●"/>
            </a:pPr>
            <a:r>
              <a:rPr lang="ja"/>
              <a:t>思考回路が停止する。</a:t>
            </a:r>
            <a:endParaRPr/>
          </a:p>
          <a:p>
            <a:pPr indent="-334327" lvl="0" marL="457200" rtl="0" algn="l">
              <a:lnSpc>
                <a:spcPct val="115000"/>
              </a:lnSpc>
              <a:spcBef>
                <a:spcPts val="0"/>
              </a:spcBef>
              <a:spcAft>
                <a:spcPts val="0"/>
              </a:spcAft>
              <a:buSzPct val="100000"/>
              <a:buChar char="●"/>
            </a:pPr>
            <a:r>
              <a:rPr lang="ja"/>
              <a:t>表情、動作等 目で見てわかる変化があるイメージ</a:t>
            </a:r>
            <a:endParaRPr/>
          </a:p>
          <a:p>
            <a:pPr indent="0" lvl="0" marL="0" rtl="0" algn="l">
              <a:lnSpc>
                <a:spcPct val="115000"/>
              </a:lnSpc>
              <a:spcBef>
                <a:spcPts val="1200"/>
              </a:spcBef>
              <a:spcAft>
                <a:spcPts val="1200"/>
              </a:spcAft>
              <a:buSzPct val="108108"/>
              <a:buNone/>
            </a:pPr>
            <a:r>
              <a:t/>
            </a:r>
            <a:endParaRPr/>
          </a:p>
        </p:txBody>
      </p:sp>
      <p:sp>
        <p:nvSpPr>
          <p:cNvPr id="79" name="Google Shape;79;p4"/>
          <p:cNvSpPr txBox="1"/>
          <p:nvPr/>
        </p:nvSpPr>
        <p:spPr>
          <a:xfrm>
            <a:off x="4842923" y="1637425"/>
            <a:ext cx="3640800" cy="20895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15000"/>
              </a:lnSpc>
              <a:spcBef>
                <a:spcPts val="0"/>
              </a:spcBef>
              <a:spcAft>
                <a:spcPts val="0"/>
              </a:spcAft>
              <a:buClr>
                <a:schemeClr val="dk2"/>
              </a:buClr>
              <a:buSzPts val="1800"/>
              <a:buFont typeface="Arial"/>
              <a:buChar char="●"/>
            </a:pPr>
            <a:r>
              <a:rPr b="0" i="0" lang="ja" sz="1800" u="none" cap="none" strike="noStrike">
                <a:solidFill>
                  <a:schemeClr val="dk2"/>
                </a:solidFill>
                <a:latin typeface="Arial"/>
                <a:ea typeface="Arial"/>
                <a:cs typeface="Arial"/>
                <a:sym typeface="Arial"/>
              </a:rPr>
              <a:t>混乱してどうして良いのかわからなくなる。</a:t>
            </a:r>
            <a:endParaRPr b="0" i="0" sz="1800" u="none" cap="none" strike="noStrike">
              <a:solidFill>
                <a:schemeClr val="dk2"/>
              </a:solidFill>
              <a:latin typeface="Arial"/>
              <a:ea typeface="Arial"/>
              <a:cs typeface="Arial"/>
              <a:sym typeface="Arial"/>
            </a:endParaRPr>
          </a:p>
          <a:p>
            <a:pPr indent="-342900" lvl="0" marL="457200" marR="0" rtl="0" algn="l">
              <a:lnSpc>
                <a:spcPct val="115000"/>
              </a:lnSpc>
              <a:spcBef>
                <a:spcPts val="0"/>
              </a:spcBef>
              <a:spcAft>
                <a:spcPts val="0"/>
              </a:spcAft>
              <a:buClr>
                <a:schemeClr val="dk2"/>
              </a:buClr>
              <a:buSzPts val="1800"/>
              <a:buFont typeface="Arial"/>
              <a:buChar char="●"/>
            </a:pPr>
            <a:r>
              <a:rPr b="0" i="0" lang="ja" sz="1800" u="none" cap="none" strike="noStrike">
                <a:solidFill>
                  <a:schemeClr val="dk2"/>
                </a:solidFill>
                <a:latin typeface="Arial"/>
                <a:ea typeface="Arial"/>
                <a:cs typeface="Arial"/>
                <a:sym typeface="Arial"/>
              </a:rPr>
              <a:t>抑えようのない状況</a:t>
            </a:r>
            <a:endParaRPr b="0" i="0" sz="1800" u="none" cap="none" strike="noStrike">
              <a:solidFill>
                <a:schemeClr val="dk2"/>
              </a:solidFill>
              <a:latin typeface="Arial"/>
              <a:ea typeface="Arial"/>
              <a:cs typeface="Arial"/>
              <a:sym typeface="Arial"/>
            </a:endParaRPr>
          </a:p>
          <a:p>
            <a:pPr indent="-342900" lvl="0" marL="457200" marR="0" rtl="0" algn="l">
              <a:lnSpc>
                <a:spcPct val="115000"/>
              </a:lnSpc>
              <a:spcBef>
                <a:spcPts val="0"/>
              </a:spcBef>
              <a:spcAft>
                <a:spcPts val="0"/>
              </a:spcAft>
              <a:buClr>
                <a:schemeClr val="dk2"/>
              </a:buClr>
              <a:buSzPts val="1800"/>
              <a:buFont typeface="Arial"/>
              <a:buChar char="●"/>
            </a:pPr>
            <a:r>
              <a:rPr b="0" i="0" lang="ja" sz="1800" u="none" cap="none" strike="noStrike">
                <a:solidFill>
                  <a:schemeClr val="dk2"/>
                </a:solidFill>
                <a:latin typeface="Arial"/>
                <a:ea typeface="Arial"/>
                <a:cs typeface="Arial"/>
                <a:sym typeface="Arial"/>
              </a:rPr>
              <a:t>興奮して慌てふためく。</a:t>
            </a:r>
            <a:endParaRPr b="0" i="0" sz="1800" u="none" cap="none" strike="noStrike">
              <a:solidFill>
                <a:schemeClr val="dk2"/>
              </a:solidFill>
              <a:latin typeface="Arial"/>
              <a:ea typeface="Arial"/>
              <a:cs typeface="Arial"/>
              <a:sym typeface="Arial"/>
            </a:endParaRPr>
          </a:p>
          <a:p>
            <a:pPr indent="-342900" lvl="0" marL="457200" marR="0" rtl="0" algn="l">
              <a:lnSpc>
                <a:spcPct val="115000"/>
              </a:lnSpc>
              <a:spcBef>
                <a:spcPts val="0"/>
              </a:spcBef>
              <a:spcAft>
                <a:spcPts val="0"/>
              </a:spcAft>
              <a:buClr>
                <a:schemeClr val="dk2"/>
              </a:buClr>
              <a:buSzPts val="1800"/>
              <a:buFont typeface="Arial"/>
              <a:buChar char="●"/>
            </a:pPr>
            <a:r>
              <a:rPr b="0" i="0" lang="ja" sz="1800" u="none" cap="none" strike="noStrike">
                <a:solidFill>
                  <a:schemeClr val="dk2"/>
                </a:solidFill>
                <a:latin typeface="Arial"/>
                <a:ea typeface="Arial"/>
                <a:cs typeface="Arial"/>
                <a:sym typeface="Arial"/>
              </a:rPr>
              <a:t>どうしていいか分からなくなる状態。</a:t>
            </a:r>
            <a:endParaRPr b="0" i="0" sz="1400" u="none" cap="none" strike="noStrike">
              <a:solidFill>
                <a:srgbClr val="000000"/>
              </a:solidFill>
              <a:latin typeface="Arial"/>
              <a:ea typeface="Arial"/>
              <a:cs typeface="Arial"/>
              <a:sym typeface="Arial"/>
            </a:endParaRPr>
          </a:p>
        </p:txBody>
      </p:sp>
      <p:sp>
        <p:nvSpPr>
          <p:cNvPr id="80" name="Google Shape;80;p4"/>
          <p:cNvSpPr txBox="1"/>
          <p:nvPr/>
        </p:nvSpPr>
        <p:spPr>
          <a:xfrm>
            <a:off x="311700" y="1017725"/>
            <a:ext cx="8520600" cy="502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200"/>
              </a:spcAft>
              <a:buClr>
                <a:srgbClr val="000000"/>
              </a:buClr>
              <a:buSzPts val="1800"/>
              <a:buFont typeface="Arial"/>
              <a:buNone/>
            </a:pPr>
            <a:r>
              <a:rPr b="1" i="0" lang="ja" sz="1800" u="none" cap="none" strike="noStrike">
                <a:solidFill>
                  <a:schemeClr val="dk2"/>
                </a:solidFill>
                <a:latin typeface="Arial"/>
                <a:ea typeface="Arial"/>
                <a:cs typeface="Arial"/>
                <a:sym typeface="Arial"/>
              </a:rPr>
              <a:t>パニック｣というとどのようなイメージがありますか？</a:t>
            </a:r>
            <a:endParaRPr b="1" i="0" sz="1400" u="none" cap="none" strike="noStrike">
              <a:solidFill>
                <a:srgbClr val="000000"/>
              </a:solidFill>
              <a:latin typeface="Arial"/>
              <a:ea typeface="Arial"/>
              <a:cs typeface="Arial"/>
              <a:sym typeface="Arial"/>
            </a:endParaRPr>
          </a:p>
        </p:txBody>
      </p:sp>
      <p:pic>
        <p:nvPicPr>
          <p:cNvPr id="81" name="Google Shape;81;p4"/>
          <p:cNvPicPr preferRelativeResize="0"/>
          <p:nvPr/>
        </p:nvPicPr>
        <p:blipFill>
          <a:blip r:embed="rId3">
            <a:alphaModFix/>
          </a:blip>
          <a:stretch>
            <a:fillRect/>
          </a:stretch>
        </p:blipFill>
        <p:spPr>
          <a:xfrm>
            <a:off x="6446515" y="3496792"/>
            <a:ext cx="1698475" cy="15825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5"/>
          <p:cNvSpPr txBox="1"/>
          <p:nvPr/>
        </p:nvSpPr>
        <p:spPr>
          <a:xfrm>
            <a:off x="0" y="0"/>
            <a:ext cx="31653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7" name="Google Shape;87;p5"/>
          <p:cNvPicPr preferRelativeResize="0"/>
          <p:nvPr/>
        </p:nvPicPr>
        <p:blipFill rotWithShape="1">
          <a:blip r:embed="rId3">
            <a:alphaModFix/>
          </a:blip>
          <a:srcRect b="-11855" l="0" r="49129" t="0"/>
          <a:stretch/>
        </p:blipFill>
        <p:spPr>
          <a:xfrm>
            <a:off x="0" y="876975"/>
            <a:ext cx="4123275" cy="3389551"/>
          </a:xfrm>
          <a:prstGeom prst="rect">
            <a:avLst/>
          </a:prstGeom>
          <a:noFill/>
          <a:ln>
            <a:noFill/>
          </a:ln>
        </p:spPr>
      </p:pic>
      <p:sp>
        <p:nvSpPr>
          <p:cNvPr id="88" name="Google Shape;88;p5"/>
          <p:cNvSpPr txBox="1"/>
          <p:nvPr/>
        </p:nvSpPr>
        <p:spPr>
          <a:xfrm>
            <a:off x="4495475" y="915675"/>
            <a:ext cx="4399200" cy="3330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ja" sz="1400" u="none" cap="none" strike="noStrike">
                <a:solidFill>
                  <a:srgbClr val="000000"/>
                </a:solidFill>
                <a:latin typeface="Arial"/>
                <a:ea typeface="Arial"/>
                <a:cs typeface="Arial"/>
                <a:sym typeface="Arial"/>
              </a:rPr>
              <a:t>あると答えた方はどんな時にパニックになりましたか？答えられる範囲で記述お願いします。</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0" i="0" lang="ja" sz="1800" u="none" cap="none" strike="noStrike">
                <a:solidFill>
                  <a:srgbClr val="000000"/>
                </a:solidFill>
                <a:latin typeface="Arial"/>
                <a:ea typeface="Arial"/>
                <a:cs typeface="Arial"/>
                <a:sym typeface="Arial"/>
              </a:rPr>
              <a:t>初めて看取りで死を目の前にした時</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0" i="0" lang="ja" sz="1800" u="none" cap="none" strike="noStrike">
                <a:solidFill>
                  <a:srgbClr val="000000"/>
                </a:solidFill>
                <a:latin typeface="Arial"/>
                <a:ea typeface="Arial"/>
                <a:cs typeface="Arial"/>
                <a:sym typeface="Arial"/>
              </a:rPr>
              <a:t>話しかけても返答しない家族に対して机を叩いて食器を割り 大声を出した。</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0" i="0" lang="ja" sz="1800" u="none" cap="none" strike="noStrike">
                <a:solidFill>
                  <a:srgbClr val="000000"/>
                </a:solidFill>
                <a:latin typeface="Arial"/>
                <a:ea typeface="Arial"/>
                <a:cs typeface="Arial"/>
                <a:sym typeface="Arial"/>
              </a:rPr>
              <a:t>パニックという程ではなかったのかもしれませんが、夜、きつい雨が降っている時にセンターラインや白線が見えなくてワァーとなって運転出来なくなりました。</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400"/>
              <a:buNone/>
            </a:pPr>
            <a:r>
              <a:t/>
            </a:r>
            <a:endParaRPr/>
          </a:p>
        </p:txBody>
      </p:sp>
      <p:sp>
        <p:nvSpPr>
          <p:cNvPr id="94" name="Google Shape;94;p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400"/>
              <a:buNone/>
            </a:pPr>
            <a:r>
              <a:t/>
            </a:r>
            <a:endParaRPr/>
          </a:p>
        </p:txBody>
      </p:sp>
      <p:pic>
        <p:nvPicPr>
          <p:cNvPr id="95" name="Google Shape;95;p6"/>
          <p:cNvPicPr preferRelativeResize="0"/>
          <p:nvPr/>
        </p:nvPicPr>
        <p:blipFill rotWithShape="1">
          <a:blip r:embed="rId3">
            <a:alphaModFix/>
          </a:blip>
          <a:srcRect b="0" l="0" r="22221" t="0"/>
          <a:stretch/>
        </p:blipFill>
        <p:spPr>
          <a:xfrm>
            <a:off x="311700" y="436461"/>
            <a:ext cx="8520601" cy="460954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7"/>
          <p:cNvSpPr txBox="1"/>
          <p:nvPr>
            <p:ph idx="1" type="body"/>
          </p:nvPr>
        </p:nvSpPr>
        <p:spPr>
          <a:xfrm>
            <a:off x="311700" y="558800"/>
            <a:ext cx="8520600" cy="4182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b="1" lang="ja"/>
              <a:t>あると答えた方はその時はどのような状況でしたか？答えられる範囲で</a:t>
            </a:r>
            <a:endParaRPr b="1"/>
          </a:p>
          <a:p>
            <a:pPr indent="0" lvl="0" marL="0" rtl="0" algn="l">
              <a:lnSpc>
                <a:spcPct val="115000"/>
              </a:lnSpc>
              <a:spcBef>
                <a:spcPts val="0"/>
              </a:spcBef>
              <a:spcAft>
                <a:spcPts val="0"/>
              </a:spcAft>
              <a:buSzPts val="1800"/>
              <a:buNone/>
            </a:pPr>
            <a:r>
              <a:rPr b="1" lang="ja"/>
              <a:t>記述をお願いいたします。</a:t>
            </a:r>
            <a:endParaRPr b="1"/>
          </a:p>
          <a:p>
            <a:pPr indent="0" lvl="0" marL="0" rtl="0" algn="l">
              <a:lnSpc>
                <a:spcPct val="115000"/>
              </a:lnSpc>
              <a:spcBef>
                <a:spcPts val="1200"/>
              </a:spcBef>
              <a:spcAft>
                <a:spcPts val="0"/>
              </a:spcAft>
              <a:buSzPts val="1800"/>
              <a:buNone/>
            </a:pPr>
            <a:r>
              <a:t/>
            </a:r>
            <a:endParaRPr/>
          </a:p>
          <a:p>
            <a:pPr indent="-342900" lvl="0" marL="457200" rtl="0" algn="l">
              <a:lnSpc>
                <a:spcPct val="115000"/>
              </a:lnSpc>
              <a:spcBef>
                <a:spcPts val="1200"/>
              </a:spcBef>
              <a:spcAft>
                <a:spcPts val="0"/>
              </a:spcAft>
              <a:buSzPts val="1800"/>
              <a:buChar char="●"/>
            </a:pPr>
            <a:r>
              <a:rPr lang="ja"/>
              <a:t>後輩と2人で仕事をしていて 緊急事態が重なって 自分が責任を持って対応しなければいけない時に 喉に</a:t>
            </a:r>
            <a:r>
              <a:rPr lang="ja" u="sng"/>
              <a:t>ヒステリー</a:t>
            </a:r>
            <a:r>
              <a:rPr lang="ja" u="sng"/>
              <a:t>球</a:t>
            </a:r>
            <a:r>
              <a:rPr lang="ja"/>
              <a:t>が現れて苦しくなった。</a:t>
            </a:r>
            <a:endParaRPr/>
          </a:p>
          <a:p>
            <a:pPr indent="-342900" lvl="0" marL="457200" rtl="0" algn="l">
              <a:lnSpc>
                <a:spcPct val="115000"/>
              </a:lnSpc>
              <a:spcBef>
                <a:spcPts val="0"/>
              </a:spcBef>
              <a:spcAft>
                <a:spcPts val="0"/>
              </a:spcAft>
              <a:buSzPts val="1800"/>
              <a:buChar char="●"/>
            </a:pPr>
            <a:r>
              <a:rPr lang="ja"/>
              <a:t>気持ちを共有できない。腑に落ちない事がある。仕事が激務。体調が優れない。</a:t>
            </a:r>
            <a:endParaRPr/>
          </a:p>
          <a:p>
            <a:pPr indent="0" lvl="0" marL="45720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ja"/>
              <a:t>※</a:t>
            </a:r>
            <a:r>
              <a:rPr lang="ja"/>
              <a:t>ヒステリー球とは…咽喉頭部や食道の狭窄感、異物感、不快感などを</a:t>
            </a:r>
            <a:endParaRPr/>
          </a:p>
          <a:p>
            <a:pPr indent="0" lvl="0" marL="0" rtl="0" algn="l">
              <a:lnSpc>
                <a:spcPct val="115000"/>
              </a:lnSpc>
              <a:spcBef>
                <a:spcPts val="0"/>
              </a:spcBef>
              <a:spcAft>
                <a:spcPts val="0"/>
              </a:spcAft>
              <a:buNone/>
            </a:pPr>
            <a:r>
              <a:rPr lang="ja"/>
              <a:t>　訴えるが検査値の異常や器質的病変がみられないものをいう</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4800"/>
              <a:buNone/>
            </a:pPr>
            <a:r>
              <a:t/>
            </a:r>
            <a:endParaRPr/>
          </a:p>
        </p:txBody>
      </p:sp>
      <p:pic>
        <p:nvPicPr>
          <p:cNvPr id="106" name="Google Shape;106;p8"/>
          <p:cNvPicPr preferRelativeResize="0"/>
          <p:nvPr/>
        </p:nvPicPr>
        <p:blipFill rotWithShape="1">
          <a:blip r:embed="rId3">
            <a:alphaModFix/>
          </a:blip>
          <a:srcRect b="-6325" l="0" r="19074" t="0"/>
          <a:stretch/>
        </p:blipFill>
        <p:spPr>
          <a:xfrm>
            <a:off x="123376" y="354026"/>
            <a:ext cx="8153424" cy="45073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4800"/>
              <a:buNone/>
            </a:pPr>
            <a:r>
              <a:t/>
            </a:r>
            <a:endParaRPr/>
          </a:p>
        </p:txBody>
      </p:sp>
      <p:pic>
        <p:nvPicPr>
          <p:cNvPr id="112" name="Google Shape;112;p9"/>
          <p:cNvPicPr preferRelativeResize="0"/>
          <p:nvPr/>
        </p:nvPicPr>
        <p:blipFill rotWithShape="1">
          <a:blip r:embed="rId3">
            <a:alphaModFix/>
          </a:blip>
          <a:srcRect b="0" l="0" r="0" t="0"/>
          <a:stretch/>
        </p:blipFill>
        <p:spPr>
          <a:xfrm>
            <a:off x="0" y="297931"/>
            <a:ext cx="9144001" cy="454763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